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3282" y="-13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DB30A6-D265-4499-B93D-F0AE7576EF19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53F76CDC-FBE5-43E3-A6A5-A8106FC05748}">
      <dgm:prSet phldrT="[Texto]"/>
      <dgm:spPr/>
      <dgm:t>
        <a:bodyPr/>
        <a:lstStyle/>
        <a:p>
          <a:r>
            <a:rPr lang="es-MX" dirty="0" smtClean="0"/>
            <a:t>Función financiera de toda empresa</a:t>
          </a:r>
          <a:endParaRPr lang="es-MX" dirty="0"/>
        </a:p>
      </dgm:t>
    </dgm:pt>
    <dgm:pt modelId="{23D78AC2-AB27-4225-BE60-CF331A1CDA82}" type="parTrans" cxnId="{948612B5-132C-4280-BC11-048637EED5D1}">
      <dgm:prSet/>
      <dgm:spPr/>
      <dgm:t>
        <a:bodyPr/>
        <a:lstStyle/>
        <a:p>
          <a:endParaRPr lang="es-MX"/>
        </a:p>
      </dgm:t>
    </dgm:pt>
    <dgm:pt modelId="{5D024668-996C-4065-A008-8867B8031043}" type="sibTrans" cxnId="{948612B5-132C-4280-BC11-048637EED5D1}">
      <dgm:prSet/>
      <dgm:spPr/>
      <dgm:t>
        <a:bodyPr/>
        <a:lstStyle/>
        <a:p>
          <a:endParaRPr lang="es-MX"/>
        </a:p>
      </dgm:t>
    </dgm:pt>
    <dgm:pt modelId="{BEC5CC8D-97F1-42E9-B255-5458EF2986F8}" type="asst">
      <dgm:prSet phldrT="[Texto]"/>
      <dgm:spPr/>
      <dgm:t>
        <a:bodyPr/>
        <a:lstStyle/>
        <a:p>
          <a:r>
            <a:rPr lang="es-MX" dirty="0" smtClean="0"/>
            <a:t>Esta tiene 2 etapas:</a:t>
          </a:r>
          <a:endParaRPr lang="es-MX" dirty="0"/>
        </a:p>
      </dgm:t>
    </dgm:pt>
    <dgm:pt modelId="{8F853918-EEC9-47EB-A06F-2CD6DEE05CE6}" type="parTrans" cxnId="{514EDCE0-9EA7-4660-8FD4-957E4036FCD6}">
      <dgm:prSet/>
      <dgm:spPr/>
      <dgm:t>
        <a:bodyPr/>
        <a:lstStyle/>
        <a:p>
          <a:endParaRPr lang="es-MX" dirty="0"/>
        </a:p>
      </dgm:t>
    </dgm:pt>
    <dgm:pt modelId="{38C0B862-7570-48D6-8048-1F8AD4671295}" type="sibTrans" cxnId="{514EDCE0-9EA7-4660-8FD4-957E4036FCD6}">
      <dgm:prSet/>
      <dgm:spPr/>
      <dgm:t>
        <a:bodyPr/>
        <a:lstStyle/>
        <a:p>
          <a:endParaRPr lang="es-MX"/>
        </a:p>
      </dgm:t>
    </dgm:pt>
    <dgm:pt modelId="{84DE5EDE-22A6-40E8-AC1C-0F6C386FD199}">
      <dgm:prSet phldrT="[Texto]"/>
      <dgm:spPr/>
      <dgm:t>
        <a:bodyPr/>
        <a:lstStyle/>
        <a:p>
          <a:r>
            <a:rPr lang="es-MX" dirty="0" smtClean="0"/>
            <a:t>Financiamiento u obtención de recursos.</a:t>
          </a:r>
          <a:endParaRPr lang="es-MX" dirty="0"/>
        </a:p>
      </dgm:t>
    </dgm:pt>
    <dgm:pt modelId="{8125DC78-B40C-4E13-9412-3B3E104288D3}" type="parTrans" cxnId="{4078D93D-46B1-43E8-B06E-121B640D69B0}">
      <dgm:prSet/>
      <dgm:spPr/>
      <dgm:t>
        <a:bodyPr/>
        <a:lstStyle/>
        <a:p>
          <a:endParaRPr lang="es-MX" dirty="0"/>
        </a:p>
      </dgm:t>
    </dgm:pt>
    <dgm:pt modelId="{4BE371D2-80D7-4EFD-8C70-84E0A06EBB6E}" type="sibTrans" cxnId="{4078D93D-46B1-43E8-B06E-121B640D69B0}">
      <dgm:prSet/>
      <dgm:spPr/>
      <dgm:t>
        <a:bodyPr/>
        <a:lstStyle/>
        <a:p>
          <a:endParaRPr lang="es-MX"/>
        </a:p>
      </dgm:t>
    </dgm:pt>
    <dgm:pt modelId="{0D4577D1-44C1-4FAB-88CD-53BF084B27C1}">
      <dgm:prSet phldrT="[Texto]"/>
      <dgm:spPr/>
      <dgm:t>
        <a:bodyPr/>
        <a:lstStyle/>
        <a:p>
          <a:r>
            <a:rPr lang="es-MX" dirty="0" smtClean="0"/>
            <a:t>Planeación y control de recursos.</a:t>
          </a:r>
          <a:endParaRPr lang="es-MX" dirty="0"/>
        </a:p>
      </dgm:t>
    </dgm:pt>
    <dgm:pt modelId="{A59BD625-BCB4-48B9-A960-CC5447706402}" type="parTrans" cxnId="{C90FBED6-D892-4F64-B69D-4463CD5DE39B}">
      <dgm:prSet/>
      <dgm:spPr/>
      <dgm:t>
        <a:bodyPr/>
        <a:lstStyle/>
        <a:p>
          <a:endParaRPr lang="es-MX" dirty="0"/>
        </a:p>
      </dgm:t>
    </dgm:pt>
    <dgm:pt modelId="{88A6B322-9963-44F6-A2FD-2D70E522FF9F}" type="sibTrans" cxnId="{C90FBED6-D892-4F64-B69D-4463CD5DE39B}">
      <dgm:prSet/>
      <dgm:spPr/>
      <dgm:t>
        <a:bodyPr/>
        <a:lstStyle/>
        <a:p>
          <a:endParaRPr lang="es-MX"/>
        </a:p>
      </dgm:t>
    </dgm:pt>
    <dgm:pt modelId="{0860BBFE-7AB4-4C7F-880D-DBA51AC7B3E7}" type="pres">
      <dgm:prSet presAssocID="{7EDB30A6-D265-4499-B93D-F0AE7576EF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DA6B2827-CEC3-4682-B48C-F4B9E904CF62}" type="pres">
      <dgm:prSet presAssocID="{53F76CDC-FBE5-43E3-A6A5-A8106FC05748}" presName="hierRoot1" presStyleCnt="0">
        <dgm:presLayoutVars>
          <dgm:hierBranch val="init"/>
        </dgm:presLayoutVars>
      </dgm:prSet>
      <dgm:spPr/>
    </dgm:pt>
    <dgm:pt modelId="{7D90BA5B-082B-4064-B3DB-31DADFF00317}" type="pres">
      <dgm:prSet presAssocID="{53F76CDC-FBE5-43E3-A6A5-A8106FC05748}" presName="rootComposite1" presStyleCnt="0"/>
      <dgm:spPr/>
    </dgm:pt>
    <dgm:pt modelId="{CF6F28D2-712F-4904-BFD1-34967D9FCDB8}" type="pres">
      <dgm:prSet presAssocID="{53F76CDC-FBE5-43E3-A6A5-A8106FC05748}" presName="rootText1" presStyleLbl="node0" presStyleIdx="0" presStyleCnt="1" custScaleX="60812" custScaleY="49058" custLinFactNeighborX="1002" custLinFactNeighborY="1188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F47B2D9-E836-47AB-8553-97719E2DD860}" type="pres">
      <dgm:prSet presAssocID="{53F76CDC-FBE5-43E3-A6A5-A8106FC0574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28DEB687-FF5E-484C-8663-5C1CBE956B9E}" type="pres">
      <dgm:prSet presAssocID="{53F76CDC-FBE5-43E3-A6A5-A8106FC05748}" presName="hierChild2" presStyleCnt="0"/>
      <dgm:spPr/>
    </dgm:pt>
    <dgm:pt modelId="{E50B8EAA-3417-4FDE-8E86-0A385D1E1C90}" type="pres">
      <dgm:prSet presAssocID="{8125DC78-B40C-4E13-9412-3B3E104288D3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ED785C3-600A-46C2-A4C6-E4617032D7C3}" type="pres">
      <dgm:prSet presAssocID="{84DE5EDE-22A6-40E8-AC1C-0F6C386FD199}" presName="hierRoot2" presStyleCnt="0">
        <dgm:presLayoutVars>
          <dgm:hierBranch val="init"/>
        </dgm:presLayoutVars>
      </dgm:prSet>
      <dgm:spPr/>
    </dgm:pt>
    <dgm:pt modelId="{A47B6730-6314-4A0D-B64D-FB96FCFFB0D0}" type="pres">
      <dgm:prSet presAssocID="{84DE5EDE-22A6-40E8-AC1C-0F6C386FD199}" presName="rootComposite" presStyleCnt="0"/>
      <dgm:spPr/>
    </dgm:pt>
    <dgm:pt modelId="{60F0E6E0-941A-4F63-8EA4-7A9E0882AA73}" type="pres">
      <dgm:prSet presAssocID="{84DE5EDE-22A6-40E8-AC1C-0F6C386FD199}" presName="rootText" presStyleLbl="node2" presStyleIdx="0" presStyleCnt="2" custScaleX="53002" custScaleY="68297" custLinFactNeighborX="-1052" custLinFactNeighborY="-560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F082EEE-F5CE-4554-B935-ED2724775D64}" type="pres">
      <dgm:prSet presAssocID="{84DE5EDE-22A6-40E8-AC1C-0F6C386FD199}" presName="rootConnector" presStyleLbl="node2" presStyleIdx="0" presStyleCnt="2"/>
      <dgm:spPr/>
      <dgm:t>
        <a:bodyPr/>
        <a:lstStyle/>
        <a:p>
          <a:endParaRPr lang="es-MX"/>
        </a:p>
      </dgm:t>
    </dgm:pt>
    <dgm:pt modelId="{575B4EF3-63B2-4400-9CA2-5D233041D0CC}" type="pres">
      <dgm:prSet presAssocID="{84DE5EDE-22A6-40E8-AC1C-0F6C386FD199}" presName="hierChild4" presStyleCnt="0"/>
      <dgm:spPr/>
    </dgm:pt>
    <dgm:pt modelId="{ECC4144A-6490-40DD-8868-B25BF4ABFB80}" type="pres">
      <dgm:prSet presAssocID="{84DE5EDE-22A6-40E8-AC1C-0F6C386FD199}" presName="hierChild5" presStyleCnt="0"/>
      <dgm:spPr/>
    </dgm:pt>
    <dgm:pt modelId="{AE799561-0C24-46B2-A449-59919162B215}" type="pres">
      <dgm:prSet presAssocID="{A59BD625-BCB4-48B9-A960-CC5447706402}" presName="Name37" presStyleLbl="parChTrans1D2" presStyleIdx="1" presStyleCnt="3"/>
      <dgm:spPr/>
      <dgm:t>
        <a:bodyPr/>
        <a:lstStyle/>
        <a:p>
          <a:endParaRPr lang="es-MX"/>
        </a:p>
      </dgm:t>
    </dgm:pt>
    <dgm:pt modelId="{0F714143-E48E-4C8B-81D6-858E0CDCD29D}" type="pres">
      <dgm:prSet presAssocID="{0D4577D1-44C1-4FAB-88CD-53BF084B27C1}" presName="hierRoot2" presStyleCnt="0">
        <dgm:presLayoutVars>
          <dgm:hierBranch val="init"/>
        </dgm:presLayoutVars>
      </dgm:prSet>
      <dgm:spPr/>
    </dgm:pt>
    <dgm:pt modelId="{BA9BE6BF-7CB9-4C53-A8B6-3B759F414555}" type="pres">
      <dgm:prSet presAssocID="{0D4577D1-44C1-4FAB-88CD-53BF084B27C1}" presName="rootComposite" presStyleCnt="0"/>
      <dgm:spPr/>
    </dgm:pt>
    <dgm:pt modelId="{85E1767A-2E5A-41A6-A30B-5A5A021BB3E8}" type="pres">
      <dgm:prSet presAssocID="{0D4577D1-44C1-4FAB-88CD-53BF084B27C1}" presName="rootText" presStyleLbl="node2" presStyleIdx="1" presStyleCnt="2" custScaleX="39079" custScaleY="50516" custLinFactNeighborX="1457" custLinFactNeighborY="-560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973516C-204C-4BEA-B33E-FD5482A2AC3C}" type="pres">
      <dgm:prSet presAssocID="{0D4577D1-44C1-4FAB-88CD-53BF084B27C1}" presName="rootConnector" presStyleLbl="node2" presStyleIdx="1" presStyleCnt="2"/>
      <dgm:spPr/>
      <dgm:t>
        <a:bodyPr/>
        <a:lstStyle/>
        <a:p>
          <a:endParaRPr lang="es-MX"/>
        </a:p>
      </dgm:t>
    </dgm:pt>
    <dgm:pt modelId="{3347371F-AA3D-496E-855F-C3585C7C04ED}" type="pres">
      <dgm:prSet presAssocID="{0D4577D1-44C1-4FAB-88CD-53BF084B27C1}" presName="hierChild4" presStyleCnt="0"/>
      <dgm:spPr/>
    </dgm:pt>
    <dgm:pt modelId="{CBBF2413-67D1-4C75-87B9-DF214717EDAB}" type="pres">
      <dgm:prSet presAssocID="{0D4577D1-44C1-4FAB-88CD-53BF084B27C1}" presName="hierChild5" presStyleCnt="0"/>
      <dgm:spPr/>
    </dgm:pt>
    <dgm:pt modelId="{2343F44A-44DD-4010-8BF8-D5DC02BC1003}" type="pres">
      <dgm:prSet presAssocID="{53F76CDC-FBE5-43E3-A6A5-A8106FC05748}" presName="hierChild3" presStyleCnt="0"/>
      <dgm:spPr/>
    </dgm:pt>
    <dgm:pt modelId="{EBD11BB0-2208-4C42-A078-565F31F3BA69}" type="pres">
      <dgm:prSet presAssocID="{8F853918-EEC9-47EB-A06F-2CD6DEE05CE6}" presName="Name111" presStyleLbl="parChTrans1D2" presStyleIdx="2" presStyleCnt="3"/>
      <dgm:spPr/>
      <dgm:t>
        <a:bodyPr/>
        <a:lstStyle/>
        <a:p>
          <a:endParaRPr lang="es-MX"/>
        </a:p>
      </dgm:t>
    </dgm:pt>
    <dgm:pt modelId="{E8FBA438-D69D-41AB-8484-2ADD93F01C48}" type="pres">
      <dgm:prSet presAssocID="{BEC5CC8D-97F1-42E9-B255-5458EF2986F8}" presName="hierRoot3" presStyleCnt="0">
        <dgm:presLayoutVars>
          <dgm:hierBranch val="init"/>
        </dgm:presLayoutVars>
      </dgm:prSet>
      <dgm:spPr/>
    </dgm:pt>
    <dgm:pt modelId="{84EBDAAE-7D07-4D3A-BF3D-C1F99929D6B7}" type="pres">
      <dgm:prSet presAssocID="{BEC5CC8D-97F1-42E9-B255-5458EF2986F8}" presName="rootComposite3" presStyleCnt="0"/>
      <dgm:spPr/>
    </dgm:pt>
    <dgm:pt modelId="{7E7015D8-BCB0-49A3-8E26-E2D1440AACDC}" type="pres">
      <dgm:prSet presAssocID="{BEC5CC8D-97F1-42E9-B255-5458EF2986F8}" presName="rootText3" presStyleLbl="asst1" presStyleIdx="0" presStyleCnt="1" custScaleX="44111" custScaleY="51009" custLinFactNeighborX="-968" custLinFactNeighborY="-2313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0F79BDC-A873-4A27-A64E-3CECB04628F6}" type="pres">
      <dgm:prSet presAssocID="{BEC5CC8D-97F1-42E9-B255-5458EF2986F8}" presName="rootConnector3" presStyleLbl="asst1" presStyleIdx="0" presStyleCnt="1"/>
      <dgm:spPr/>
      <dgm:t>
        <a:bodyPr/>
        <a:lstStyle/>
        <a:p>
          <a:endParaRPr lang="es-MX"/>
        </a:p>
      </dgm:t>
    </dgm:pt>
    <dgm:pt modelId="{6A7698F0-35EA-430F-89FD-55E95DE8C041}" type="pres">
      <dgm:prSet presAssocID="{BEC5CC8D-97F1-42E9-B255-5458EF2986F8}" presName="hierChild6" presStyleCnt="0"/>
      <dgm:spPr/>
    </dgm:pt>
    <dgm:pt modelId="{3E0E41A5-3886-4F1F-916C-4BAFC4C73F05}" type="pres">
      <dgm:prSet presAssocID="{BEC5CC8D-97F1-42E9-B255-5458EF2986F8}" presName="hierChild7" presStyleCnt="0"/>
      <dgm:spPr/>
    </dgm:pt>
  </dgm:ptLst>
  <dgm:cxnLst>
    <dgm:cxn modelId="{0E2B1687-CAE2-4414-9AB8-BCDA170C4999}" type="presOf" srcId="{8125DC78-B40C-4E13-9412-3B3E104288D3}" destId="{E50B8EAA-3417-4FDE-8E86-0A385D1E1C90}" srcOrd="0" destOrd="0" presId="urn:microsoft.com/office/officeart/2005/8/layout/orgChart1"/>
    <dgm:cxn modelId="{97FFDB49-1E1B-4068-ADD4-8BBCD4294079}" type="presOf" srcId="{0D4577D1-44C1-4FAB-88CD-53BF084B27C1}" destId="{85E1767A-2E5A-41A6-A30B-5A5A021BB3E8}" srcOrd="0" destOrd="0" presId="urn:microsoft.com/office/officeart/2005/8/layout/orgChart1"/>
    <dgm:cxn modelId="{334B29CA-FECB-48FE-B5D5-15D53A000151}" type="presOf" srcId="{BEC5CC8D-97F1-42E9-B255-5458EF2986F8}" destId="{7E7015D8-BCB0-49A3-8E26-E2D1440AACDC}" srcOrd="0" destOrd="0" presId="urn:microsoft.com/office/officeart/2005/8/layout/orgChart1"/>
    <dgm:cxn modelId="{BF8B2FCA-EFAE-4E2B-9C2F-B119D6BECB03}" type="presOf" srcId="{84DE5EDE-22A6-40E8-AC1C-0F6C386FD199}" destId="{60F0E6E0-941A-4F63-8EA4-7A9E0882AA73}" srcOrd="0" destOrd="0" presId="urn:microsoft.com/office/officeart/2005/8/layout/orgChart1"/>
    <dgm:cxn modelId="{C0C5B9CE-50C6-46DA-8526-3E53A1A97465}" type="presOf" srcId="{53F76CDC-FBE5-43E3-A6A5-A8106FC05748}" destId="{CF47B2D9-E836-47AB-8553-97719E2DD860}" srcOrd="1" destOrd="0" presId="urn:microsoft.com/office/officeart/2005/8/layout/orgChart1"/>
    <dgm:cxn modelId="{E1C730B5-A529-48CF-8D39-53855FED21F8}" type="presOf" srcId="{BEC5CC8D-97F1-42E9-B255-5458EF2986F8}" destId="{B0F79BDC-A873-4A27-A64E-3CECB04628F6}" srcOrd="1" destOrd="0" presId="urn:microsoft.com/office/officeart/2005/8/layout/orgChart1"/>
    <dgm:cxn modelId="{C90FBED6-D892-4F64-B69D-4463CD5DE39B}" srcId="{53F76CDC-FBE5-43E3-A6A5-A8106FC05748}" destId="{0D4577D1-44C1-4FAB-88CD-53BF084B27C1}" srcOrd="2" destOrd="0" parTransId="{A59BD625-BCB4-48B9-A960-CC5447706402}" sibTransId="{88A6B322-9963-44F6-A2FD-2D70E522FF9F}"/>
    <dgm:cxn modelId="{D165171C-D4DB-495F-9629-5E42654A3F1B}" type="presOf" srcId="{0D4577D1-44C1-4FAB-88CD-53BF084B27C1}" destId="{D973516C-204C-4BEA-B33E-FD5482A2AC3C}" srcOrd="1" destOrd="0" presId="urn:microsoft.com/office/officeart/2005/8/layout/orgChart1"/>
    <dgm:cxn modelId="{3E50F633-E7A6-42A5-832C-F8712ACE565B}" type="presOf" srcId="{53F76CDC-FBE5-43E3-A6A5-A8106FC05748}" destId="{CF6F28D2-712F-4904-BFD1-34967D9FCDB8}" srcOrd="0" destOrd="0" presId="urn:microsoft.com/office/officeart/2005/8/layout/orgChart1"/>
    <dgm:cxn modelId="{722F3A02-F0D7-4DBB-8F0F-294269B35E75}" type="presOf" srcId="{84DE5EDE-22A6-40E8-AC1C-0F6C386FD199}" destId="{1F082EEE-F5CE-4554-B935-ED2724775D64}" srcOrd="1" destOrd="0" presId="urn:microsoft.com/office/officeart/2005/8/layout/orgChart1"/>
    <dgm:cxn modelId="{948612B5-132C-4280-BC11-048637EED5D1}" srcId="{7EDB30A6-D265-4499-B93D-F0AE7576EF19}" destId="{53F76CDC-FBE5-43E3-A6A5-A8106FC05748}" srcOrd="0" destOrd="0" parTransId="{23D78AC2-AB27-4225-BE60-CF331A1CDA82}" sibTransId="{5D024668-996C-4065-A008-8867B8031043}"/>
    <dgm:cxn modelId="{BA4F602F-AC92-4E05-95E4-5F40032F0D58}" type="presOf" srcId="{A59BD625-BCB4-48B9-A960-CC5447706402}" destId="{AE799561-0C24-46B2-A449-59919162B215}" srcOrd="0" destOrd="0" presId="urn:microsoft.com/office/officeart/2005/8/layout/orgChart1"/>
    <dgm:cxn modelId="{B622DC86-4375-47FF-A132-D348F7C287C4}" type="presOf" srcId="{8F853918-EEC9-47EB-A06F-2CD6DEE05CE6}" destId="{EBD11BB0-2208-4C42-A078-565F31F3BA69}" srcOrd="0" destOrd="0" presId="urn:microsoft.com/office/officeart/2005/8/layout/orgChart1"/>
    <dgm:cxn modelId="{0A4D3C65-8B77-4DF3-AD2E-98F01D173126}" type="presOf" srcId="{7EDB30A6-D265-4499-B93D-F0AE7576EF19}" destId="{0860BBFE-7AB4-4C7F-880D-DBA51AC7B3E7}" srcOrd="0" destOrd="0" presId="urn:microsoft.com/office/officeart/2005/8/layout/orgChart1"/>
    <dgm:cxn modelId="{514EDCE0-9EA7-4660-8FD4-957E4036FCD6}" srcId="{53F76CDC-FBE5-43E3-A6A5-A8106FC05748}" destId="{BEC5CC8D-97F1-42E9-B255-5458EF2986F8}" srcOrd="0" destOrd="0" parTransId="{8F853918-EEC9-47EB-A06F-2CD6DEE05CE6}" sibTransId="{38C0B862-7570-48D6-8048-1F8AD4671295}"/>
    <dgm:cxn modelId="{4078D93D-46B1-43E8-B06E-121B640D69B0}" srcId="{53F76CDC-FBE5-43E3-A6A5-A8106FC05748}" destId="{84DE5EDE-22A6-40E8-AC1C-0F6C386FD199}" srcOrd="1" destOrd="0" parTransId="{8125DC78-B40C-4E13-9412-3B3E104288D3}" sibTransId="{4BE371D2-80D7-4EFD-8C70-84E0A06EBB6E}"/>
    <dgm:cxn modelId="{F7DAFD94-D2CB-454A-9BBA-E71D1F574915}" type="presParOf" srcId="{0860BBFE-7AB4-4C7F-880D-DBA51AC7B3E7}" destId="{DA6B2827-CEC3-4682-B48C-F4B9E904CF62}" srcOrd="0" destOrd="0" presId="urn:microsoft.com/office/officeart/2005/8/layout/orgChart1"/>
    <dgm:cxn modelId="{8FC30633-BBD3-4669-8F0C-B060887D41A7}" type="presParOf" srcId="{DA6B2827-CEC3-4682-B48C-F4B9E904CF62}" destId="{7D90BA5B-082B-4064-B3DB-31DADFF00317}" srcOrd="0" destOrd="0" presId="urn:microsoft.com/office/officeart/2005/8/layout/orgChart1"/>
    <dgm:cxn modelId="{BB896E8B-1F0A-4E98-9C56-F0FC10D5689A}" type="presParOf" srcId="{7D90BA5B-082B-4064-B3DB-31DADFF00317}" destId="{CF6F28D2-712F-4904-BFD1-34967D9FCDB8}" srcOrd="0" destOrd="0" presId="urn:microsoft.com/office/officeart/2005/8/layout/orgChart1"/>
    <dgm:cxn modelId="{227D9B74-F9FF-46B8-B62F-CE303AD61D3E}" type="presParOf" srcId="{7D90BA5B-082B-4064-B3DB-31DADFF00317}" destId="{CF47B2D9-E836-47AB-8553-97719E2DD860}" srcOrd="1" destOrd="0" presId="urn:microsoft.com/office/officeart/2005/8/layout/orgChart1"/>
    <dgm:cxn modelId="{AE1F759C-C894-45A6-B9CE-2CB6AC1DEDBC}" type="presParOf" srcId="{DA6B2827-CEC3-4682-B48C-F4B9E904CF62}" destId="{28DEB687-FF5E-484C-8663-5C1CBE956B9E}" srcOrd="1" destOrd="0" presId="urn:microsoft.com/office/officeart/2005/8/layout/orgChart1"/>
    <dgm:cxn modelId="{E698F379-FC28-48BF-B91A-CDAC4B38956E}" type="presParOf" srcId="{28DEB687-FF5E-484C-8663-5C1CBE956B9E}" destId="{E50B8EAA-3417-4FDE-8E86-0A385D1E1C90}" srcOrd="0" destOrd="0" presId="urn:microsoft.com/office/officeart/2005/8/layout/orgChart1"/>
    <dgm:cxn modelId="{093088F9-3558-47BA-B716-DC7E61A1CB6B}" type="presParOf" srcId="{28DEB687-FF5E-484C-8663-5C1CBE956B9E}" destId="{6ED785C3-600A-46C2-A4C6-E4617032D7C3}" srcOrd="1" destOrd="0" presId="urn:microsoft.com/office/officeart/2005/8/layout/orgChart1"/>
    <dgm:cxn modelId="{28F48CE9-9888-4506-B9EF-DAC6295B8B0E}" type="presParOf" srcId="{6ED785C3-600A-46C2-A4C6-E4617032D7C3}" destId="{A47B6730-6314-4A0D-B64D-FB96FCFFB0D0}" srcOrd="0" destOrd="0" presId="urn:microsoft.com/office/officeart/2005/8/layout/orgChart1"/>
    <dgm:cxn modelId="{C75E0BED-83AF-46EA-876F-3EC8B1E8E467}" type="presParOf" srcId="{A47B6730-6314-4A0D-B64D-FB96FCFFB0D0}" destId="{60F0E6E0-941A-4F63-8EA4-7A9E0882AA73}" srcOrd="0" destOrd="0" presId="urn:microsoft.com/office/officeart/2005/8/layout/orgChart1"/>
    <dgm:cxn modelId="{E4B7144B-C650-4489-B0FC-E23F61D1A0C0}" type="presParOf" srcId="{A47B6730-6314-4A0D-B64D-FB96FCFFB0D0}" destId="{1F082EEE-F5CE-4554-B935-ED2724775D64}" srcOrd="1" destOrd="0" presId="urn:microsoft.com/office/officeart/2005/8/layout/orgChart1"/>
    <dgm:cxn modelId="{79600714-D813-4544-91FC-84252091D00E}" type="presParOf" srcId="{6ED785C3-600A-46C2-A4C6-E4617032D7C3}" destId="{575B4EF3-63B2-4400-9CA2-5D233041D0CC}" srcOrd="1" destOrd="0" presId="urn:microsoft.com/office/officeart/2005/8/layout/orgChart1"/>
    <dgm:cxn modelId="{0633D62A-773F-4013-AEBE-CF5CA26A79F5}" type="presParOf" srcId="{6ED785C3-600A-46C2-A4C6-E4617032D7C3}" destId="{ECC4144A-6490-40DD-8868-B25BF4ABFB80}" srcOrd="2" destOrd="0" presId="urn:microsoft.com/office/officeart/2005/8/layout/orgChart1"/>
    <dgm:cxn modelId="{CF3A0600-47B1-49FE-BB22-C602E6D9623A}" type="presParOf" srcId="{28DEB687-FF5E-484C-8663-5C1CBE956B9E}" destId="{AE799561-0C24-46B2-A449-59919162B215}" srcOrd="2" destOrd="0" presId="urn:microsoft.com/office/officeart/2005/8/layout/orgChart1"/>
    <dgm:cxn modelId="{8EAFDECD-A656-49C1-A0D7-F4BBA921A7C6}" type="presParOf" srcId="{28DEB687-FF5E-484C-8663-5C1CBE956B9E}" destId="{0F714143-E48E-4C8B-81D6-858E0CDCD29D}" srcOrd="3" destOrd="0" presId="urn:microsoft.com/office/officeart/2005/8/layout/orgChart1"/>
    <dgm:cxn modelId="{6E75D1C9-AA0A-41C6-8D36-2FBCA27ADB36}" type="presParOf" srcId="{0F714143-E48E-4C8B-81D6-858E0CDCD29D}" destId="{BA9BE6BF-7CB9-4C53-A8B6-3B759F414555}" srcOrd="0" destOrd="0" presId="urn:microsoft.com/office/officeart/2005/8/layout/orgChart1"/>
    <dgm:cxn modelId="{6F2D91CC-0BEA-4622-8A29-7A9E60CDE055}" type="presParOf" srcId="{BA9BE6BF-7CB9-4C53-A8B6-3B759F414555}" destId="{85E1767A-2E5A-41A6-A30B-5A5A021BB3E8}" srcOrd="0" destOrd="0" presId="urn:microsoft.com/office/officeart/2005/8/layout/orgChart1"/>
    <dgm:cxn modelId="{39094E9D-C5A4-4560-8E8C-02CE24FCA8E8}" type="presParOf" srcId="{BA9BE6BF-7CB9-4C53-A8B6-3B759F414555}" destId="{D973516C-204C-4BEA-B33E-FD5482A2AC3C}" srcOrd="1" destOrd="0" presId="urn:microsoft.com/office/officeart/2005/8/layout/orgChart1"/>
    <dgm:cxn modelId="{558C2A7B-423D-4E12-83CB-E575BC38B8A5}" type="presParOf" srcId="{0F714143-E48E-4C8B-81D6-858E0CDCD29D}" destId="{3347371F-AA3D-496E-855F-C3585C7C04ED}" srcOrd="1" destOrd="0" presId="urn:microsoft.com/office/officeart/2005/8/layout/orgChart1"/>
    <dgm:cxn modelId="{AC3E410F-405C-45C8-A2E8-9177BB0FE653}" type="presParOf" srcId="{0F714143-E48E-4C8B-81D6-858E0CDCD29D}" destId="{CBBF2413-67D1-4C75-87B9-DF214717EDAB}" srcOrd="2" destOrd="0" presId="urn:microsoft.com/office/officeart/2005/8/layout/orgChart1"/>
    <dgm:cxn modelId="{3C0D45A4-6949-4186-9E50-79CAC7C6BF6B}" type="presParOf" srcId="{DA6B2827-CEC3-4682-B48C-F4B9E904CF62}" destId="{2343F44A-44DD-4010-8BF8-D5DC02BC1003}" srcOrd="2" destOrd="0" presId="urn:microsoft.com/office/officeart/2005/8/layout/orgChart1"/>
    <dgm:cxn modelId="{7B5BB91A-09F4-4179-9B79-480DB35C1CE2}" type="presParOf" srcId="{2343F44A-44DD-4010-8BF8-D5DC02BC1003}" destId="{EBD11BB0-2208-4C42-A078-565F31F3BA69}" srcOrd="0" destOrd="0" presId="urn:microsoft.com/office/officeart/2005/8/layout/orgChart1"/>
    <dgm:cxn modelId="{439B9BBD-27C6-4AA1-8129-F458D1D6F78C}" type="presParOf" srcId="{2343F44A-44DD-4010-8BF8-D5DC02BC1003}" destId="{E8FBA438-D69D-41AB-8484-2ADD93F01C48}" srcOrd="1" destOrd="0" presId="urn:microsoft.com/office/officeart/2005/8/layout/orgChart1"/>
    <dgm:cxn modelId="{D52EFDBA-6051-4ADD-9AE4-8D0CA51CB3C7}" type="presParOf" srcId="{E8FBA438-D69D-41AB-8484-2ADD93F01C48}" destId="{84EBDAAE-7D07-4D3A-BF3D-C1F99929D6B7}" srcOrd="0" destOrd="0" presId="urn:microsoft.com/office/officeart/2005/8/layout/orgChart1"/>
    <dgm:cxn modelId="{E84C56B0-829B-4153-BD5E-FD27EED8331E}" type="presParOf" srcId="{84EBDAAE-7D07-4D3A-BF3D-C1F99929D6B7}" destId="{7E7015D8-BCB0-49A3-8E26-E2D1440AACDC}" srcOrd="0" destOrd="0" presId="urn:microsoft.com/office/officeart/2005/8/layout/orgChart1"/>
    <dgm:cxn modelId="{534A16EB-4159-4EFF-B8A4-17BC9F9F5D53}" type="presParOf" srcId="{84EBDAAE-7D07-4D3A-BF3D-C1F99929D6B7}" destId="{B0F79BDC-A873-4A27-A64E-3CECB04628F6}" srcOrd="1" destOrd="0" presId="urn:microsoft.com/office/officeart/2005/8/layout/orgChart1"/>
    <dgm:cxn modelId="{A0DB5582-6B75-4F78-97E9-E1E5D35D44E0}" type="presParOf" srcId="{E8FBA438-D69D-41AB-8484-2ADD93F01C48}" destId="{6A7698F0-35EA-430F-89FD-55E95DE8C041}" srcOrd="1" destOrd="0" presId="urn:microsoft.com/office/officeart/2005/8/layout/orgChart1"/>
    <dgm:cxn modelId="{A19C2127-7508-4B6A-992F-9CF4B912C8C7}" type="presParOf" srcId="{E8FBA438-D69D-41AB-8484-2ADD93F01C48}" destId="{3E0E41A5-3886-4F1F-916C-4BAFC4C73F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1DC656-E0B9-4A1A-AE26-A30D9F6E0FBB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D374A43B-B2B4-40BB-B38F-E40DCAD9C847}">
      <dgm:prSet phldrT="[Texto]"/>
      <dgm:spPr/>
      <dgm:t>
        <a:bodyPr/>
        <a:lstStyle/>
        <a:p>
          <a:r>
            <a:rPr lang="es-MX" dirty="0" smtClean="0"/>
            <a:t>La función financiera esta manejada:</a:t>
          </a:r>
          <a:endParaRPr lang="es-MX" dirty="0"/>
        </a:p>
      </dgm:t>
    </dgm:pt>
    <dgm:pt modelId="{63604B6F-D451-4DE4-B26F-8C927F40D6AB}" type="parTrans" cxnId="{394CA3D7-3589-40E8-BC00-D159FD6095AE}">
      <dgm:prSet/>
      <dgm:spPr/>
      <dgm:t>
        <a:bodyPr/>
        <a:lstStyle/>
        <a:p>
          <a:endParaRPr lang="es-MX"/>
        </a:p>
      </dgm:t>
    </dgm:pt>
    <dgm:pt modelId="{2F2B2965-7D8A-467E-B1B8-2C98AF278BF9}" type="sibTrans" cxnId="{394CA3D7-3589-40E8-BC00-D159FD6095AE}">
      <dgm:prSet/>
      <dgm:spPr/>
      <dgm:t>
        <a:bodyPr/>
        <a:lstStyle/>
        <a:p>
          <a:endParaRPr lang="es-MX"/>
        </a:p>
      </dgm:t>
    </dgm:pt>
    <dgm:pt modelId="{DFF58F48-B699-48F2-B1A7-9F325C0E76BD}">
      <dgm:prSet phldrT="[Texto]"/>
      <dgm:spPr/>
      <dgm:t>
        <a:bodyPr/>
        <a:lstStyle/>
        <a:p>
          <a:r>
            <a:rPr lang="es-MX" dirty="0" smtClean="0"/>
            <a:t>Por un administrador financiero, el cual puede ser</a:t>
          </a:r>
          <a:endParaRPr lang="es-MX" dirty="0"/>
        </a:p>
      </dgm:t>
    </dgm:pt>
    <dgm:pt modelId="{0A64AFEC-5531-4C6D-B8FF-4721D5DA0EB5}" type="parTrans" cxnId="{CAF618C1-9934-44DF-AA26-991DEA523F5D}">
      <dgm:prSet/>
      <dgm:spPr/>
      <dgm:t>
        <a:bodyPr/>
        <a:lstStyle/>
        <a:p>
          <a:endParaRPr lang="es-MX"/>
        </a:p>
      </dgm:t>
    </dgm:pt>
    <dgm:pt modelId="{82B8C52B-11F5-442C-967B-D658C44E9FEF}" type="sibTrans" cxnId="{CAF618C1-9934-44DF-AA26-991DEA523F5D}">
      <dgm:prSet/>
      <dgm:spPr/>
      <dgm:t>
        <a:bodyPr/>
        <a:lstStyle/>
        <a:p>
          <a:endParaRPr lang="es-MX"/>
        </a:p>
      </dgm:t>
    </dgm:pt>
    <dgm:pt modelId="{23F480A4-7A97-47BB-B211-A016C2DBAFC6}" type="pres">
      <dgm:prSet presAssocID="{A71DC656-E0B9-4A1A-AE26-A30D9F6E0F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C422F52-8B63-41A2-B822-FCF7A010BA49}" type="pres">
      <dgm:prSet presAssocID="{D374A43B-B2B4-40BB-B38F-E40DCAD9C847}" presName="boxAndChildren" presStyleCnt="0"/>
      <dgm:spPr/>
    </dgm:pt>
    <dgm:pt modelId="{0BA19E4D-A70C-4514-9590-8C149DA9A718}" type="pres">
      <dgm:prSet presAssocID="{D374A43B-B2B4-40BB-B38F-E40DCAD9C847}" presName="parentTextBox" presStyleLbl="node1" presStyleIdx="0" presStyleCnt="1"/>
      <dgm:spPr/>
      <dgm:t>
        <a:bodyPr/>
        <a:lstStyle/>
        <a:p>
          <a:endParaRPr lang="es-MX"/>
        </a:p>
      </dgm:t>
    </dgm:pt>
    <dgm:pt modelId="{6209C8F9-8E3C-45A7-ACE5-F14B39FB81E7}" type="pres">
      <dgm:prSet presAssocID="{D374A43B-B2B4-40BB-B38F-E40DCAD9C847}" presName="entireBox" presStyleLbl="node1" presStyleIdx="0" presStyleCnt="1"/>
      <dgm:spPr/>
      <dgm:t>
        <a:bodyPr/>
        <a:lstStyle/>
        <a:p>
          <a:endParaRPr lang="es-MX"/>
        </a:p>
      </dgm:t>
    </dgm:pt>
    <dgm:pt modelId="{BBBE446E-12C7-4782-9D1C-BD572396CEB0}" type="pres">
      <dgm:prSet presAssocID="{D374A43B-B2B4-40BB-B38F-E40DCAD9C847}" presName="descendantBox" presStyleCnt="0"/>
      <dgm:spPr/>
    </dgm:pt>
    <dgm:pt modelId="{A6BB7200-B1AA-49AD-A0D6-DEAA0B5E609F}" type="pres">
      <dgm:prSet presAssocID="{DFF58F48-B699-48F2-B1A7-9F325C0E76BD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0695951-B91A-4731-AAC0-DD566D7FE2BF}" type="presOf" srcId="{D374A43B-B2B4-40BB-B38F-E40DCAD9C847}" destId="{6209C8F9-8E3C-45A7-ACE5-F14B39FB81E7}" srcOrd="1" destOrd="0" presId="urn:microsoft.com/office/officeart/2005/8/layout/process4"/>
    <dgm:cxn modelId="{EE777B68-759E-429E-9810-512B4BB418EF}" type="presOf" srcId="{D374A43B-B2B4-40BB-B38F-E40DCAD9C847}" destId="{0BA19E4D-A70C-4514-9590-8C149DA9A718}" srcOrd="0" destOrd="0" presId="urn:microsoft.com/office/officeart/2005/8/layout/process4"/>
    <dgm:cxn modelId="{394CA3D7-3589-40E8-BC00-D159FD6095AE}" srcId="{A71DC656-E0B9-4A1A-AE26-A30D9F6E0FBB}" destId="{D374A43B-B2B4-40BB-B38F-E40DCAD9C847}" srcOrd="0" destOrd="0" parTransId="{63604B6F-D451-4DE4-B26F-8C927F40D6AB}" sibTransId="{2F2B2965-7D8A-467E-B1B8-2C98AF278BF9}"/>
    <dgm:cxn modelId="{2787C0F4-2A4D-477F-9786-72D54EF0BD88}" type="presOf" srcId="{DFF58F48-B699-48F2-B1A7-9F325C0E76BD}" destId="{A6BB7200-B1AA-49AD-A0D6-DEAA0B5E609F}" srcOrd="0" destOrd="0" presId="urn:microsoft.com/office/officeart/2005/8/layout/process4"/>
    <dgm:cxn modelId="{BEB8C2F6-712D-43C6-9D1E-5BC42795DC1F}" type="presOf" srcId="{A71DC656-E0B9-4A1A-AE26-A30D9F6E0FBB}" destId="{23F480A4-7A97-47BB-B211-A016C2DBAFC6}" srcOrd="0" destOrd="0" presId="urn:microsoft.com/office/officeart/2005/8/layout/process4"/>
    <dgm:cxn modelId="{CAF618C1-9934-44DF-AA26-991DEA523F5D}" srcId="{D374A43B-B2B4-40BB-B38F-E40DCAD9C847}" destId="{DFF58F48-B699-48F2-B1A7-9F325C0E76BD}" srcOrd="0" destOrd="0" parTransId="{0A64AFEC-5531-4C6D-B8FF-4721D5DA0EB5}" sibTransId="{82B8C52B-11F5-442C-967B-D658C44E9FEF}"/>
    <dgm:cxn modelId="{19B95917-4A76-4352-BFF0-E1C079FBCF9E}" type="presParOf" srcId="{23F480A4-7A97-47BB-B211-A016C2DBAFC6}" destId="{2C422F52-8B63-41A2-B822-FCF7A010BA49}" srcOrd="0" destOrd="0" presId="urn:microsoft.com/office/officeart/2005/8/layout/process4"/>
    <dgm:cxn modelId="{6CC1A648-1E06-47D8-A35F-3B31EEFCAD61}" type="presParOf" srcId="{2C422F52-8B63-41A2-B822-FCF7A010BA49}" destId="{0BA19E4D-A70C-4514-9590-8C149DA9A718}" srcOrd="0" destOrd="0" presId="urn:microsoft.com/office/officeart/2005/8/layout/process4"/>
    <dgm:cxn modelId="{B4789602-EC5E-4CC2-B507-32E28404DA5D}" type="presParOf" srcId="{2C422F52-8B63-41A2-B822-FCF7A010BA49}" destId="{6209C8F9-8E3C-45A7-ACE5-F14B39FB81E7}" srcOrd="1" destOrd="0" presId="urn:microsoft.com/office/officeart/2005/8/layout/process4"/>
    <dgm:cxn modelId="{5F78468E-BB5A-40A4-8B19-7AB6BA05892E}" type="presParOf" srcId="{2C422F52-8B63-41A2-B822-FCF7A010BA49}" destId="{BBBE446E-12C7-4782-9D1C-BD572396CEB0}" srcOrd="2" destOrd="0" presId="urn:microsoft.com/office/officeart/2005/8/layout/process4"/>
    <dgm:cxn modelId="{189865EA-436A-48B6-A294-850F8DDC4422}" type="presParOf" srcId="{BBBE446E-12C7-4782-9D1C-BD572396CEB0}" destId="{A6BB7200-B1AA-49AD-A0D6-DEAA0B5E60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D11BB0-2208-4C42-A078-565F31F3BA69}">
      <dsp:nvSpPr>
        <dsp:cNvPr id="0" name=""/>
        <dsp:cNvSpPr/>
      </dsp:nvSpPr>
      <dsp:spPr>
        <a:xfrm>
          <a:off x="4169857" y="1093270"/>
          <a:ext cx="445969" cy="1018970"/>
        </a:xfrm>
        <a:custGeom>
          <a:avLst/>
          <a:gdLst/>
          <a:ahLst/>
          <a:cxnLst/>
          <a:rect l="0" t="0" r="0" b="0"/>
          <a:pathLst>
            <a:path>
              <a:moveTo>
                <a:pt x="445969" y="0"/>
              </a:moveTo>
              <a:lnTo>
                <a:pt x="445969" y="1018970"/>
              </a:lnTo>
              <a:lnTo>
                <a:pt x="0" y="10189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99561-0C24-46B2-A449-59919162B215}">
      <dsp:nvSpPr>
        <dsp:cNvPr id="0" name=""/>
        <dsp:cNvSpPr/>
      </dsp:nvSpPr>
      <dsp:spPr>
        <a:xfrm>
          <a:off x="4615827" y="1093270"/>
          <a:ext cx="1339553" cy="207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9566"/>
              </a:lnTo>
              <a:lnTo>
                <a:pt x="1339553" y="1699566"/>
              </a:lnTo>
              <a:lnTo>
                <a:pt x="1339553" y="2075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B8EAA-3417-4FDE-8E86-0A385D1E1C90}">
      <dsp:nvSpPr>
        <dsp:cNvPr id="0" name=""/>
        <dsp:cNvSpPr/>
      </dsp:nvSpPr>
      <dsp:spPr>
        <a:xfrm>
          <a:off x="3468054" y="1093270"/>
          <a:ext cx="1147772" cy="2075081"/>
        </a:xfrm>
        <a:custGeom>
          <a:avLst/>
          <a:gdLst/>
          <a:ahLst/>
          <a:cxnLst/>
          <a:rect l="0" t="0" r="0" b="0"/>
          <a:pathLst>
            <a:path>
              <a:moveTo>
                <a:pt x="1147772" y="0"/>
              </a:moveTo>
              <a:lnTo>
                <a:pt x="1147772" y="1699566"/>
              </a:lnTo>
              <a:lnTo>
                <a:pt x="0" y="1699566"/>
              </a:lnTo>
              <a:lnTo>
                <a:pt x="0" y="2075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6F28D2-712F-4904-BFD1-34967D9FCDB8}">
      <dsp:nvSpPr>
        <dsp:cNvPr id="0" name=""/>
        <dsp:cNvSpPr/>
      </dsp:nvSpPr>
      <dsp:spPr>
        <a:xfrm>
          <a:off x="3528405" y="216029"/>
          <a:ext cx="2174843" cy="8772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Función financiera de toda empresa</a:t>
          </a:r>
          <a:endParaRPr lang="es-MX" sz="2000" kern="1200" dirty="0"/>
        </a:p>
      </dsp:txBody>
      <dsp:txXfrm>
        <a:off x="3528405" y="216029"/>
        <a:ext cx="2174843" cy="877240"/>
      </dsp:txXfrm>
    </dsp:sp>
    <dsp:sp modelId="{60F0E6E0-941A-4F63-8EA4-7A9E0882AA73}">
      <dsp:nvSpPr>
        <dsp:cNvPr id="0" name=""/>
        <dsp:cNvSpPr/>
      </dsp:nvSpPr>
      <dsp:spPr>
        <a:xfrm>
          <a:off x="2520288" y="3168352"/>
          <a:ext cx="1895531" cy="12212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Financiamiento u obtención de recursos.</a:t>
          </a:r>
          <a:endParaRPr lang="es-MX" sz="2000" kern="1200" dirty="0"/>
        </a:p>
      </dsp:txBody>
      <dsp:txXfrm>
        <a:off x="2520288" y="3168352"/>
        <a:ext cx="1895531" cy="1221266"/>
      </dsp:txXfrm>
    </dsp:sp>
    <dsp:sp modelId="{85E1767A-2E5A-41A6-A30B-5A5A021BB3E8}">
      <dsp:nvSpPr>
        <dsp:cNvPr id="0" name=""/>
        <dsp:cNvSpPr/>
      </dsp:nvSpPr>
      <dsp:spPr>
        <a:xfrm>
          <a:off x="5256582" y="3168352"/>
          <a:ext cx="1397597" cy="9033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Planeación y control de recursos.</a:t>
          </a:r>
          <a:endParaRPr lang="es-MX" sz="2000" kern="1200" dirty="0"/>
        </a:p>
      </dsp:txBody>
      <dsp:txXfrm>
        <a:off x="5256582" y="3168352"/>
        <a:ext cx="1397597" cy="903311"/>
      </dsp:txXfrm>
    </dsp:sp>
    <dsp:sp modelId="{7E7015D8-BCB0-49A3-8E26-E2D1440AACDC}">
      <dsp:nvSpPr>
        <dsp:cNvPr id="0" name=""/>
        <dsp:cNvSpPr/>
      </dsp:nvSpPr>
      <dsp:spPr>
        <a:xfrm>
          <a:off x="2592298" y="1656177"/>
          <a:ext cx="1577559" cy="9121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Esta tiene 2 etapas:</a:t>
          </a:r>
          <a:endParaRPr lang="es-MX" sz="2000" kern="1200" dirty="0"/>
        </a:p>
      </dsp:txBody>
      <dsp:txXfrm>
        <a:off x="2592298" y="1656177"/>
        <a:ext cx="1577559" cy="9121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9C8F9-8E3C-45A7-ACE5-F14B39FB81E7}">
      <dsp:nvSpPr>
        <dsp:cNvPr id="0" name=""/>
        <dsp:cNvSpPr/>
      </dsp:nvSpPr>
      <dsp:spPr>
        <a:xfrm>
          <a:off x="0" y="0"/>
          <a:ext cx="8229600" cy="1779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/>
            <a:t>La función financiera esta manejada:</a:t>
          </a:r>
          <a:endParaRPr lang="es-MX" sz="3400" kern="1200" dirty="0"/>
        </a:p>
      </dsp:txBody>
      <dsp:txXfrm>
        <a:off x="0" y="0"/>
        <a:ext cx="8229600" cy="960978"/>
      </dsp:txXfrm>
    </dsp:sp>
    <dsp:sp modelId="{A6BB7200-B1AA-49AD-A0D6-DEAA0B5E609F}">
      <dsp:nvSpPr>
        <dsp:cNvPr id="0" name=""/>
        <dsp:cNvSpPr/>
      </dsp:nvSpPr>
      <dsp:spPr>
        <a:xfrm>
          <a:off x="0" y="925386"/>
          <a:ext cx="8229600" cy="8186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Por un administrador financiero, el cual puede ser</a:t>
          </a:r>
          <a:endParaRPr lang="es-MX" sz="3000" kern="1200" dirty="0"/>
        </a:p>
      </dsp:txBody>
      <dsp:txXfrm>
        <a:off x="0" y="925386"/>
        <a:ext cx="8229600" cy="818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01E96-0C67-404D-B17F-53F60E8FE0EB}" type="datetimeFigureOut">
              <a:rPr lang="es-MX" smtClean="0"/>
              <a:t>17/10/2016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60B9B-78DE-47CC-83B3-8DFFC899BF4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5143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400" dirty="0" smtClean="0"/>
              <a:t>AREA  ACADEMICA: FINANZAS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TEMA: FUNDAMENTOS DE LA ADMINISTRACION FINANCIERA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PROFESOR: L.A. MARTÍN EDUARDO BAEZA RAMÍREZ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PERIODO: Julio-Diciembre-2016</a:t>
            </a:r>
          </a:p>
          <a:p>
            <a:pPr algn="just">
              <a:buNone/>
            </a:pPr>
            <a:endParaRPr lang="es-MX" sz="2400" dirty="0" smtClean="0"/>
          </a:p>
          <a:p>
            <a:pPr algn="just">
              <a:buNone/>
            </a:pPr>
            <a:r>
              <a:rPr lang="es-MX" sz="2400" dirty="0" smtClean="0"/>
              <a:t>KEYWORDS: RIESGO, SOLVENCIA, LIQUIDEZ Y RENTABILIDAD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311041"/>
            <a:ext cx="8229600" cy="4525963"/>
          </a:xfrm>
        </p:spPr>
        <p:txBody>
          <a:bodyPr/>
          <a:lstStyle/>
          <a:p>
            <a:r>
              <a:rPr lang="es-MX" sz="3200" dirty="0" smtClean="0"/>
              <a:t>SOLUCIÓN DE PROBLEMAS ESPECIALES:</a:t>
            </a:r>
          </a:p>
          <a:p>
            <a:pPr>
              <a:buNone/>
            </a:pPr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Venta de empresas, liquidación, planeación fiscal financiera.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492896"/>
            <a:ext cx="8229600" cy="4525963"/>
          </a:xfrm>
        </p:spPr>
        <p:txBody>
          <a:bodyPr/>
          <a:lstStyle/>
          <a:p>
            <a:r>
              <a:rPr lang="es-MX" sz="3200" dirty="0" smtClean="0"/>
              <a:t>ANALISIS DE DATOS FINANCIERO:</a:t>
            </a:r>
          </a:p>
          <a:p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Transformar los datos numéricos en decisiones financieras (financiamientos futuros).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/>
          <a:lstStyle/>
          <a:p>
            <a:r>
              <a:rPr lang="es-MX" sz="3200" dirty="0" smtClean="0"/>
              <a:t>DETERMINACION DE LA COMPOSICION DE ACTIVOS:</a:t>
            </a:r>
          </a:p>
          <a:p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Mantener ciertos niveles óptimos en cuanto a los activos circulantes, que activos fijos son los mejores, cuando se vuelven obsoletos, la forma de reemplazarlos.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/>
          <a:lstStyle/>
          <a:p>
            <a:r>
              <a:rPr lang="es-MX" sz="3200" dirty="0" smtClean="0"/>
              <a:t>DETERMINACION DE LA ESTRUCTURA DE CAPITAL:</a:t>
            </a:r>
          </a:p>
          <a:p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Se ocupa de pasivo y el capital de las empresas.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628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MX" sz="4400" dirty="0" smtClean="0"/>
              <a:t>Bibliografía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4525963"/>
          </a:xfrm>
        </p:spPr>
        <p:txBody>
          <a:bodyPr>
            <a:normAutofit/>
          </a:bodyPr>
          <a:lstStyle/>
          <a:p>
            <a:pPr lvl="2" algn="just"/>
            <a:r>
              <a:rPr lang="es-MX" sz="2800" dirty="0" smtClean="0"/>
              <a:t>Weston J. Fred y Eugene F. Brighman, Fundamentos de Administración. México D.F.: </a:t>
            </a:r>
            <a:r>
              <a:rPr lang="es-MX" sz="2800" dirty="0" smtClean="0"/>
              <a:t>Mc-Graw Hill</a:t>
            </a:r>
            <a:r>
              <a:rPr lang="es-MX" sz="2800" dirty="0" smtClean="0"/>
              <a:t>.</a:t>
            </a:r>
          </a:p>
          <a:p>
            <a:pPr lvl="2" algn="just"/>
            <a:endParaRPr lang="es-MX" sz="2800" dirty="0" smtClean="0"/>
          </a:p>
          <a:p>
            <a:pPr lvl="2" algn="just"/>
            <a:r>
              <a:rPr lang="es-MX" sz="2800" dirty="0" smtClean="0"/>
              <a:t>Moreno Fernández Joaquín, Las finanzas de la empresa, México, Última edición.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MX" dirty="0" smtClean="0"/>
              <a:t>ABTRACT</a:t>
            </a:r>
          </a:p>
          <a:p>
            <a:pPr algn="just"/>
            <a:r>
              <a:rPr lang="en-US" dirty="0" smtClean="0"/>
              <a:t>Students will understand the basics of finance and the role they have in organizations through analysis, procurement, management and administration of funds.</a:t>
            </a:r>
            <a:endParaRPr lang="es-MX" dirty="0" smtClean="0"/>
          </a:p>
          <a:p>
            <a:pPr algn="just"/>
            <a:r>
              <a:rPr lang="en-US" dirty="0" smtClean="0"/>
              <a:t>The goal is to present the finances and the functional structure of organizations.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KEYWORDS: Risk, solvency, liquidity and profitability</a:t>
            </a: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MX" sz="3200" dirty="0" smtClean="0"/>
              <a:t>                                 FINANZAS:</a:t>
            </a:r>
          </a:p>
          <a:p>
            <a:pPr>
              <a:buNone/>
            </a:pPr>
            <a:endParaRPr lang="es-MX" dirty="0" smtClean="0"/>
          </a:p>
          <a:p>
            <a:pPr algn="just"/>
            <a:r>
              <a:rPr lang="es-MX" sz="2500" dirty="0" smtClean="0"/>
              <a:t>Técnica por cuyo medio la entidad económica (publica y privada), se encargara de estudiar diversas formas por las que habrá de ha llagarse de los recursos necesarios para su vida y funcionamiento y la forma de aplicar estos recursos.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665896"/>
              </p:ext>
            </p:extLst>
          </p:nvPr>
        </p:nvGraphicFramePr>
        <p:xfrm>
          <a:off x="467544" y="1700808"/>
          <a:ext cx="8229600" cy="5395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779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Flecha derecha"/>
          <p:cNvSpPr/>
          <p:nvPr/>
        </p:nvSpPr>
        <p:spPr>
          <a:xfrm rot="7512427">
            <a:off x="1125416" y="3867195"/>
            <a:ext cx="1214446" cy="1285884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5 Flecha abajo"/>
          <p:cNvSpPr/>
          <p:nvPr/>
        </p:nvSpPr>
        <p:spPr>
          <a:xfrm>
            <a:off x="3857620" y="4071942"/>
            <a:ext cx="1357322" cy="1071570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6 Flecha derecha"/>
          <p:cNvSpPr/>
          <p:nvPr/>
        </p:nvSpPr>
        <p:spPr>
          <a:xfrm rot="3479584">
            <a:off x="6747148" y="3842558"/>
            <a:ext cx="1143008" cy="1214446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Rectángulo redondeado"/>
          <p:cNvSpPr/>
          <p:nvPr/>
        </p:nvSpPr>
        <p:spPr>
          <a:xfrm>
            <a:off x="142844" y="5214950"/>
            <a:ext cx="2071702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Economista </a:t>
            </a:r>
            <a:endParaRPr lang="es-MX" dirty="0"/>
          </a:p>
        </p:txBody>
      </p:sp>
      <p:sp>
        <p:nvSpPr>
          <p:cNvPr id="9" name="8 Rectángulo redondeado"/>
          <p:cNvSpPr/>
          <p:nvPr/>
        </p:nvSpPr>
        <p:spPr>
          <a:xfrm>
            <a:off x="3286116" y="5214950"/>
            <a:ext cx="2500330" cy="78581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Contador publico</a:t>
            </a:r>
            <a:endParaRPr lang="es-MX" dirty="0"/>
          </a:p>
        </p:txBody>
      </p:sp>
      <p:sp>
        <p:nvSpPr>
          <p:cNvPr id="10" name="9 Rectángulo redondeado"/>
          <p:cNvSpPr/>
          <p:nvPr/>
        </p:nvSpPr>
        <p:spPr>
          <a:xfrm>
            <a:off x="7072330" y="5357826"/>
            <a:ext cx="1857356" cy="7143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Licenciado en administración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MX" sz="4400" dirty="0" smtClean="0"/>
              <a:t>Funciones del administrador financiero</a:t>
            </a:r>
            <a:endParaRPr lang="es-MX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525963"/>
          </a:xfrm>
        </p:spPr>
        <p:txBody>
          <a:bodyPr/>
          <a:lstStyle/>
          <a:p>
            <a:r>
              <a:rPr lang="es-MX" sz="3200" dirty="0" smtClean="0"/>
              <a:t>PLANEACIÓN FINANCIERA:</a:t>
            </a:r>
          </a:p>
          <a:p>
            <a:pPr marL="1371600" lvl="3" indent="0">
              <a:buNone/>
            </a:pPr>
            <a:r>
              <a:rPr lang="es-MX" dirty="0" smtClean="0"/>
              <a:t>- </a:t>
            </a:r>
            <a:r>
              <a:rPr lang="es-MX" sz="2800" dirty="0" smtClean="0"/>
              <a:t>A CORTO PLAZO:</a:t>
            </a:r>
          </a:p>
          <a:p>
            <a:pPr lvl="3" algn="just">
              <a:buNone/>
            </a:pPr>
            <a:r>
              <a:rPr lang="es-MX" sz="2500" dirty="0" smtClean="0"/>
              <a:t>Comprende el sistema presupuestal o presupuestos de operación, derivándose los estados financieros proforma (Balance General y Estados de Resultados) y el presupuesto del flujo de efectivo (entradas y salidas). Es aquí donde entran todo tipo de conciliaciones.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/>
          <a:lstStyle/>
          <a:p>
            <a:pPr lvl="3"/>
            <a:r>
              <a:rPr lang="es-MX" sz="2800" dirty="0" smtClean="0"/>
              <a:t>A LARGO PLAZO:</a:t>
            </a:r>
          </a:p>
          <a:p>
            <a:pPr lvl="3" algn="just">
              <a:buNone/>
            </a:pPr>
            <a:r>
              <a:rPr lang="es-MX" sz="2500" dirty="0" smtClean="0"/>
              <a:t>Contempla la expansión de la planta, el reemplazo de maquinaria y equipo, la diversificación de actividades.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 smtClean="0"/>
              <a:t>ADMINISTRACIÓN DE ACTIVOS:</a:t>
            </a:r>
          </a:p>
          <a:p>
            <a:pPr>
              <a:buNone/>
            </a:pPr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Cada peso invertido tendrá usos alternos; se podrá asignar al disponible (caja-bancos) al circulante en inventarios o cartera-documentos y ventas por cobrar al fijo o al diferido.</a:t>
            </a:r>
            <a:endParaRPr lang="es-MX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r>
              <a:rPr lang="es-MX" sz="3200" dirty="0" smtClean="0"/>
              <a:t>OBTENCIÓN DE FONDOS:</a:t>
            </a:r>
          </a:p>
          <a:p>
            <a:endParaRPr lang="es-MX" dirty="0" smtClean="0"/>
          </a:p>
          <a:p>
            <a:pPr algn="just">
              <a:buNone/>
            </a:pPr>
            <a:r>
              <a:rPr lang="es-MX" sz="2500" dirty="0" smtClean="0"/>
              <a:t>Si las salidas de efectivo exceden a los de entrada y si el saldo de bancos es insuficiente; la administración financiera obtendrá fuentes externas de financiamiento.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ae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uaeh</Template>
  <TotalTime>206</TotalTime>
  <Words>433</Words>
  <Application>Microsoft Office PowerPoint</Application>
  <PresentationFormat>Presentación en pantalla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uaeh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Funciones del administrador financiero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Company>www.intercambiosvirtuales.org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www.intercambiosvirtuales.org</dc:creator>
  <cp:lastModifiedBy>COORDINACIÓN LC</cp:lastModifiedBy>
  <cp:revision>22</cp:revision>
  <dcterms:created xsi:type="dcterms:W3CDTF">2013-01-08T19:16:59Z</dcterms:created>
  <dcterms:modified xsi:type="dcterms:W3CDTF">2016-10-17T22:12:33Z</dcterms:modified>
</cp:coreProperties>
</file>